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oth" initials="JB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3" autoAdjust="0"/>
    <p:restoredTop sz="93355" autoAdjust="0"/>
  </p:normalViewPr>
  <p:slideViewPr>
    <p:cSldViewPr snapToGrid="0">
      <p:cViewPr varScale="1">
        <p:scale>
          <a:sx n="64" d="100"/>
          <a:sy n="64" d="100"/>
        </p:scale>
        <p:origin x="78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11D1F-E2EB-4320-ABAC-74215C7B0A92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5842D-4815-4192-925F-DA655635D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47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842D-4815-4192-925F-DA655635D1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5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0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8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99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4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9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0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5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90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07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01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79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652C-B0C8-4176-87A2-A518D4A9A28A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83D55-549D-40BF-879B-F0387E41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43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.rowat@napier.ac.uk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682169" y="1211855"/>
            <a:ext cx="7142898" cy="5301286"/>
            <a:chOff x="4710838" y="320220"/>
            <a:chExt cx="7257448" cy="5509875"/>
          </a:xfrm>
        </p:grpSpPr>
        <p:grpSp>
          <p:nvGrpSpPr>
            <p:cNvPr id="2" name="Group 1"/>
            <p:cNvGrpSpPr/>
            <p:nvPr/>
          </p:nvGrpSpPr>
          <p:grpSpPr>
            <a:xfrm>
              <a:off x="4712332" y="320220"/>
              <a:ext cx="7200000" cy="468000"/>
              <a:chOff x="2116488" y="5062"/>
              <a:chExt cx="8107680" cy="517520"/>
            </a:xfrm>
          </p:grpSpPr>
          <p:sp>
            <p:nvSpPr>
              <p:cNvPr id="30" name="Pentagon 29"/>
              <p:cNvSpPr/>
              <p:nvPr/>
            </p:nvSpPr>
            <p:spPr>
              <a:xfrm rot="10800000">
                <a:off x="2116488" y="5062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Pentagon 4"/>
              <p:cNvSpPr/>
              <p:nvPr/>
            </p:nvSpPr>
            <p:spPr>
              <a:xfrm rot="21600000">
                <a:off x="2245868" y="5062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1. What are the best ways to manage and/or prevent fatigue?</a:t>
                </a:r>
                <a:endParaRPr lang="en-GB" sz="1600" kern="1200" dirty="0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4712332" y="859765"/>
              <a:ext cx="7200000" cy="468000"/>
              <a:chOff x="2116488" y="677066"/>
              <a:chExt cx="8107680" cy="517520"/>
            </a:xfrm>
          </p:grpSpPr>
          <p:sp>
            <p:nvSpPr>
              <p:cNvPr id="28" name="Pentagon 27"/>
              <p:cNvSpPr/>
              <p:nvPr/>
            </p:nvSpPr>
            <p:spPr>
              <a:xfrm rot="10800000">
                <a:off x="2116488" y="677066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817038"/>
                  <a:satOff val="-1136"/>
                  <a:lumOff val="-436"/>
                  <a:alphaOff val="0"/>
                </a:schemeClr>
              </a:fillRef>
              <a:effectRef idx="0">
                <a:schemeClr val="accent5">
                  <a:hueOff val="-817038"/>
                  <a:satOff val="-1136"/>
                  <a:lumOff val="-43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Pentagon 6"/>
              <p:cNvSpPr/>
              <p:nvPr/>
            </p:nvSpPr>
            <p:spPr>
              <a:xfrm rot="21600000">
                <a:off x="2245868" y="677066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2. What are the best ways to improve cognition after stroke?</a:t>
                </a:r>
                <a:endParaRPr lang="en-GB" sz="1600" kern="1200" dirty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712332" y="1425190"/>
              <a:ext cx="7200000" cy="468000"/>
              <a:chOff x="2116488" y="1349070"/>
              <a:chExt cx="8107680" cy="517520"/>
            </a:xfrm>
          </p:grpSpPr>
          <p:sp>
            <p:nvSpPr>
              <p:cNvPr id="26" name="Pentagon 25"/>
              <p:cNvSpPr/>
              <p:nvPr/>
            </p:nvSpPr>
            <p:spPr>
              <a:xfrm rot="10800000">
                <a:off x="2116488" y="1349070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1634077"/>
                  <a:satOff val="-2273"/>
                  <a:lumOff val="-872"/>
                  <a:alphaOff val="0"/>
                </a:schemeClr>
              </a:fillRef>
              <a:effectRef idx="0">
                <a:schemeClr val="accent5">
                  <a:hueOff val="-1634077"/>
                  <a:satOff val="-2273"/>
                  <a:lumOff val="-87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Pentagon 8"/>
              <p:cNvSpPr/>
              <p:nvPr/>
            </p:nvSpPr>
            <p:spPr>
              <a:xfrm rot="21600000">
                <a:off x="2245868" y="1349070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3. What are the best ways to manage urinary and faecal incontinence?</a:t>
                </a:r>
                <a:endParaRPr lang="en-GB" sz="1600" kern="1200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712332" y="1990614"/>
              <a:ext cx="7200000" cy="468000"/>
              <a:chOff x="2116488" y="2021073"/>
              <a:chExt cx="8107680" cy="517520"/>
            </a:xfrm>
          </p:grpSpPr>
          <p:sp>
            <p:nvSpPr>
              <p:cNvPr id="24" name="Pentagon 23"/>
              <p:cNvSpPr/>
              <p:nvPr/>
            </p:nvSpPr>
            <p:spPr>
              <a:xfrm rot="10800000">
                <a:off x="2116488" y="2021073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2451115"/>
                  <a:satOff val="-3409"/>
                  <a:lumOff val="-1307"/>
                  <a:alphaOff val="0"/>
                </a:schemeClr>
              </a:fillRef>
              <a:effectRef idx="0">
                <a:schemeClr val="accent5">
                  <a:hueOff val="-2451115"/>
                  <a:satOff val="-3409"/>
                  <a:lumOff val="-130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Pentagon 10"/>
              <p:cNvSpPr/>
              <p:nvPr/>
            </p:nvSpPr>
            <p:spPr>
              <a:xfrm rot="21600000">
                <a:off x="2245868" y="2021073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4. What are the best ways to manage altered mood and emotion after stroke?</a:t>
                </a:r>
                <a:endParaRPr lang="en-GB" sz="1600" kern="1200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4710838" y="2549387"/>
              <a:ext cx="7200000" cy="468000"/>
              <a:chOff x="2116488" y="2693077"/>
              <a:chExt cx="8107680" cy="517520"/>
            </a:xfrm>
          </p:grpSpPr>
          <p:sp>
            <p:nvSpPr>
              <p:cNvPr id="22" name="Pentagon 21"/>
              <p:cNvSpPr/>
              <p:nvPr/>
            </p:nvSpPr>
            <p:spPr>
              <a:xfrm rot="10800000">
                <a:off x="2116488" y="2693077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3268153"/>
                  <a:satOff val="-4546"/>
                  <a:lumOff val="-1743"/>
                  <a:alphaOff val="0"/>
                </a:schemeClr>
              </a:fillRef>
              <a:effectRef idx="0">
                <a:schemeClr val="accent5">
                  <a:hueOff val="-3268153"/>
                  <a:satOff val="-4546"/>
                  <a:lumOff val="-174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Pentagon 12"/>
              <p:cNvSpPr/>
              <p:nvPr/>
            </p:nvSpPr>
            <p:spPr>
              <a:xfrm rot="21600000">
                <a:off x="2245868" y="2693077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5. What are the best ways to promote self-management and self-help after stroke?</a:t>
                </a:r>
                <a:endParaRPr lang="en-GB" sz="1600" kern="12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724742" y="3109775"/>
              <a:ext cx="7200000" cy="468000"/>
              <a:chOff x="2116488" y="3365080"/>
              <a:chExt cx="8107680" cy="517520"/>
            </a:xfrm>
          </p:grpSpPr>
          <p:sp>
            <p:nvSpPr>
              <p:cNvPr id="20" name="Pentagon 19"/>
              <p:cNvSpPr/>
              <p:nvPr/>
            </p:nvSpPr>
            <p:spPr>
              <a:xfrm rot="10800000">
                <a:off x="2116488" y="3365080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4085191"/>
                  <a:satOff val="-5682"/>
                  <a:lumOff val="-2179"/>
                  <a:alphaOff val="0"/>
                </a:schemeClr>
              </a:fillRef>
              <a:effectRef idx="0">
                <a:schemeClr val="accent5">
                  <a:hueOff val="-4085191"/>
                  <a:satOff val="-5682"/>
                  <a:lumOff val="-217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Pentagon 14"/>
              <p:cNvSpPr/>
              <p:nvPr/>
            </p:nvSpPr>
            <p:spPr>
              <a:xfrm rot="21600000">
                <a:off x="2245868" y="3365080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6. What are the best ways of helping stroke survivors and their families come to terms with uncertainty of prognosis and the long-term consequences of stroke?</a:t>
                </a:r>
                <a:endParaRPr lang="en-GB" sz="1600" kern="12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768286" y="3680234"/>
              <a:ext cx="7200000" cy="468000"/>
              <a:chOff x="2193592" y="4034553"/>
              <a:chExt cx="8107680" cy="517520"/>
            </a:xfrm>
          </p:grpSpPr>
          <p:sp>
            <p:nvSpPr>
              <p:cNvPr id="18" name="Pentagon 17"/>
              <p:cNvSpPr/>
              <p:nvPr/>
            </p:nvSpPr>
            <p:spPr>
              <a:xfrm rot="10800000">
                <a:off x="2193592" y="4034553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4902230"/>
                  <a:satOff val="-6819"/>
                  <a:lumOff val="-2615"/>
                  <a:alphaOff val="0"/>
                </a:schemeClr>
              </a:fillRef>
              <a:effectRef idx="0">
                <a:schemeClr val="accent5">
                  <a:hueOff val="-4902230"/>
                  <a:satOff val="-6819"/>
                  <a:lumOff val="-261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Pentagon 16"/>
              <p:cNvSpPr/>
              <p:nvPr/>
            </p:nvSpPr>
            <p:spPr>
              <a:xfrm rot="21600000">
                <a:off x="2322972" y="4034553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7. Can a goal setting approach help recovery after stroke?</a:t>
                </a:r>
                <a:endParaRPr lang="en-GB" sz="1600" kern="12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724742" y="4250692"/>
              <a:ext cx="7200000" cy="468000"/>
              <a:chOff x="2171540" y="4706557"/>
              <a:chExt cx="8107680" cy="517520"/>
            </a:xfrm>
          </p:grpSpPr>
          <p:sp>
            <p:nvSpPr>
              <p:cNvPr id="16" name="Pentagon 15"/>
              <p:cNvSpPr/>
              <p:nvPr/>
            </p:nvSpPr>
            <p:spPr>
              <a:xfrm rot="10800000">
                <a:off x="2171540" y="4706557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5719268"/>
                  <a:satOff val="-7955"/>
                  <a:lumOff val="-3050"/>
                  <a:alphaOff val="0"/>
                </a:schemeClr>
              </a:fillRef>
              <a:effectRef idx="0">
                <a:schemeClr val="accent5">
                  <a:hueOff val="-5719268"/>
                  <a:satOff val="-7955"/>
                  <a:lumOff val="-305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Pentagon 18"/>
              <p:cNvSpPr/>
              <p:nvPr/>
            </p:nvSpPr>
            <p:spPr>
              <a:xfrm rot="21600000">
                <a:off x="2300920" y="4706557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8. What is the impact of thrombolysis on emotion, cognition and communication?</a:t>
                </a:r>
                <a:endParaRPr lang="en-GB" sz="1600" kern="12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768286" y="4806394"/>
              <a:ext cx="7200000" cy="468000"/>
              <a:chOff x="2171540" y="5378561"/>
              <a:chExt cx="8107680" cy="517520"/>
            </a:xfrm>
          </p:grpSpPr>
          <p:sp>
            <p:nvSpPr>
              <p:cNvPr id="14" name="Pentagon 13"/>
              <p:cNvSpPr/>
              <p:nvPr/>
            </p:nvSpPr>
            <p:spPr>
              <a:xfrm rot="10800000">
                <a:off x="2171540" y="5378561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6536306"/>
                  <a:satOff val="-9092"/>
                  <a:lumOff val="-3486"/>
                  <a:alphaOff val="0"/>
                </a:schemeClr>
              </a:fillRef>
              <a:effectRef idx="0">
                <a:schemeClr val="accent5">
                  <a:hueOff val="-6536306"/>
                  <a:satOff val="-9092"/>
                  <a:lumOff val="-348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Pentagon 20"/>
              <p:cNvSpPr/>
              <p:nvPr/>
            </p:nvSpPr>
            <p:spPr>
              <a:xfrm rot="21600000">
                <a:off x="2300920" y="5378561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9. Is a “young stroke environment” better than other stroke rehabilitation environments at improving recovery of young people after stroke?</a:t>
                </a:r>
                <a:endParaRPr lang="en-GB" sz="1600" kern="12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768286" y="5362095"/>
              <a:ext cx="7200000" cy="468000"/>
              <a:chOff x="2116488" y="6053095"/>
              <a:chExt cx="8107680" cy="517520"/>
            </a:xfrm>
          </p:grpSpPr>
          <p:sp>
            <p:nvSpPr>
              <p:cNvPr id="12" name="Pentagon 11"/>
              <p:cNvSpPr/>
              <p:nvPr/>
            </p:nvSpPr>
            <p:spPr>
              <a:xfrm rot="10800000">
                <a:off x="2116488" y="6053095"/>
                <a:ext cx="8107680" cy="517520"/>
              </a:xfrm>
              <a:prstGeom prst="homePlat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7353344"/>
                  <a:satOff val="-10228"/>
                  <a:lumOff val="-3922"/>
                  <a:alphaOff val="0"/>
                </a:schemeClr>
              </a:fillRef>
              <a:effectRef idx="0">
                <a:schemeClr val="accent5">
                  <a:hueOff val="-7353344"/>
                  <a:satOff val="-10228"/>
                  <a:lumOff val="-392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Pentagon 22"/>
              <p:cNvSpPr/>
              <p:nvPr/>
            </p:nvSpPr>
            <p:spPr>
              <a:xfrm rot="21600000">
                <a:off x="2245868" y="6053095"/>
                <a:ext cx="7978300" cy="517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212" tIns="68580" rIns="128016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>
                    <a:effectLst/>
                  </a:rPr>
                  <a:t>10. What is the optimal amount and intensity of therapy provided by nurses for patients with stroke?</a:t>
                </a:r>
                <a:endParaRPr lang="en-GB" sz="1600" kern="1200" dirty="0"/>
              </a:p>
            </p:txBody>
          </p:sp>
        </p:grp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40" y="2675687"/>
            <a:ext cx="3221056" cy="2440236"/>
          </a:xfrm>
          <a:prstGeom prst="rect">
            <a:avLst/>
          </a:prstGeom>
        </p:spPr>
      </p:pic>
      <p:sp>
        <p:nvSpPr>
          <p:cNvPr id="34" name="Title 1"/>
          <p:cNvSpPr txBox="1">
            <a:spLocks/>
          </p:cNvSpPr>
          <p:nvPr/>
        </p:nvSpPr>
        <p:spPr>
          <a:xfrm>
            <a:off x="2753277" y="366745"/>
            <a:ext cx="6606650" cy="61599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smtClean="0">
                <a:solidFill>
                  <a:srgbClr val="0070C0"/>
                </a:solidFill>
              </a:rPr>
              <a:t>Top ten nursing research priorities</a:t>
            </a:r>
            <a:endParaRPr lang="en-GB" sz="3600" b="1" dirty="0">
              <a:solidFill>
                <a:srgbClr val="0070C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88119" y="5528195"/>
            <a:ext cx="35578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i="1" dirty="0" smtClean="0">
                <a:solidFill>
                  <a:srgbClr val="00B050"/>
                </a:solidFill>
              </a:rPr>
              <a:t>LIFE after </a:t>
            </a:r>
            <a:r>
              <a:rPr lang="en-GB" sz="3600" b="1" i="1" dirty="0">
                <a:solidFill>
                  <a:srgbClr val="00B050"/>
                </a:solidFill>
              </a:rPr>
              <a:t>STROKE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649" y="153564"/>
            <a:ext cx="1726877" cy="105828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56" y="1019347"/>
            <a:ext cx="2857500" cy="142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8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100517" y="1888760"/>
            <a:ext cx="4131050" cy="13123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Please contact us if you wish further support with your research question/s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72408" y="1768839"/>
            <a:ext cx="4482980" cy="4387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Send to:  A Rowat</a:t>
            </a:r>
          </a:p>
          <a:p>
            <a:pPr marL="0" indent="0">
              <a:buNone/>
            </a:pPr>
            <a:r>
              <a:rPr lang="en-US" sz="2800" dirty="0" smtClean="0"/>
              <a:t>SSNF Research Action Group</a:t>
            </a:r>
          </a:p>
          <a:p>
            <a:pPr marL="0" indent="0">
              <a:buNone/>
            </a:pPr>
            <a:r>
              <a:rPr lang="en-US" sz="2800" dirty="0" smtClean="0"/>
              <a:t>4b44, </a:t>
            </a:r>
            <a:r>
              <a:rPr lang="en-US" sz="2800" dirty="0" err="1" smtClean="0"/>
              <a:t>Sighthill</a:t>
            </a:r>
            <a:r>
              <a:rPr lang="en-US" sz="2800" dirty="0" smtClean="0"/>
              <a:t> Campus</a:t>
            </a:r>
          </a:p>
          <a:p>
            <a:pPr marL="0" indent="0">
              <a:buNone/>
            </a:pPr>
            <a:r>
              <a:rPr lang="en-US" sz="2800" dirty="0" smtClean="0"/>
              <a:t>Edinburgh Napier University</a:t>
            </a:r>
          </a:p>
          <a:p>
            <a:pPr marL="0" indent="0">
              <a:buNone/>
            </a:pPr>
            <a:r>
              <a:rPr lang="en-US" sz="2800" dirty="0" err="1" smtClean="0"/>
              <a:t>Sighthill</a:t>
            </a:r>
            <a:r>
              <a:rPr lang="en-US" sz="2800" dirty="0" smtClean="0"/>
              <a:t> Court</a:t>
            </a:r>
          </a:p>
          <a:p>
            <a:pPr marL="0" indent="0">
              <a:buNone/>
            </a:pPr>
            <a:r>
              <a:rPr lang="en-US" sz="2800" dirty="0" smtClean="0"/>
              <a:t>Edinburgh</a:t>
            </a:r>
          </a:p>
          <a:p>
            <a:pPr marL="0" indent="0">
              <a:buNone/>
            </a:pPr>
            <a:r>
              <a:rPr lang="en-US" sz="2800" dirty="0" smtClean="0"/>
              <a:t>EH11 4BN</a:t>
            </a:r>
          </a:p>
          <a:p>
            <a:pPr marL="0" indent="0">
              <a:buNone/>
            </a:pPr>
            <a:r>
              <a:rPr lang="en-US" sz="2800" dirty="0" smtClean="0"/>
              <a:t>Email: </a:t>
            </a:r>
            <a:r>
              <a:rPr lang="en-US" sz="2800" dirty="0" smtClean="0">
                <a:hlinkClick r:id="rId3"/>
              </a:rPr>
              <a:t>a.rowat@napier.ac.uk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Tel: 	0131 455 5670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744077" y="3201158"/>
            <a:ext cx="4917489" cy="3439486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Research questions (or numbers) I/we wish to investigate include:  </a:t>
            </a: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Contact details and email address: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08" y="464695"/>
            <a:ext cx="1726877" cy="10146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931" y="464695"/>
            <a:ext cx="2742635" cy="10882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982" y="265134"/>
            <a:ext cx="2857500" cy="1287855"/>
          </a:xfrm>
          <a:prstGeom prst="rect">
            <a:avLst/>
          </a:prstGeom>
        </p:spPr>
      </p:pic>
      <p:pic>
        <p:nvPicPr>
          <p:cNvPr id="1032" name="Picture 8" descr="http://staff.napier.ac.uk/services/corporateaffairs/marketing/PublishingImages/EdNapUni_Logo_RG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898" y="344102"/>
            <a:ext cx="2728332" cy="120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43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222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    Please contact us if you wish further support with your research question/s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Whate are the best ways to……</dc:title>
  <dc:creator>Euan</dc:creator>
  <cp:lastModifiedBy>Rowat, Anne</cp:lastModifiedBy>
  <cp:revision>35</cp:revision>
  <cp:lastPrinted>2015-08-19T06:52:50Z</cp:lastPrinted>
  <dcterms:created xsi:type="dcterms:W3CDTF">2015-08-17T20:10:34Z</dcterms:created>
  <dcterms:modified xsi:type="dcterms:W3CDTF">2015-08-27T14:50:09Z</dcterms:modified>
</cp:coreProperties>
</file>